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1" r:id="rId6"/>
    <p:sldId id="262" r:id="rId7"/>
    <p:sldId id="277" r:id="rId8"/>
    <p:sldId id="278" r:id="rId9"/>
    <p:sldId id="263" r:id="rId10"/>
    <p:sldId id="264" r:id="rId11"/>
    <p:sldId id="283" r:id="rId12"/>
    <p:sldId id="280" r:id="rId13"/>
    <p:sldId id="281" r:id="rId14"/>
    <p:sldId id="265" r:id="rId15"/>
    <p:sldId id="279" r:id="rId16"/>
    <p:sldId id="266" r:id="rId17"/>
    <p:sldId id="267" r:id="rId18"/>
    <p:sldId id="268" r:id="rId19"/>
    <p:sldId id="269" r:id="rId20"/>
    <p:sldId id="271" r:id="rId21"/>
    <p:sldId id="276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8" d="100"/>
          <a:sy n="98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05D3A-9C90-476E-903E-C26C7DF8B523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823F1-351D-4F7B-8297-D74E82038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056784" cy="1512168"/>
          </a:xfrm>
        </p:spPr>
        <p:txBody>
          <a:bodyPr>
            <a:noAutofit/>
          </a:bodyPr>
          <a:lstStyle/>
          <a:p>
            <a:pPr indent="360363"/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Питання для повторення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700808"/>
            <a:ext cx="7056784" cy="4896544"/>
          </a:xfrm>
        </p:spPr>
        <p:txBody>
          <a:bodyPr>
            <a:normAutofit/>
          </a:bodyPr>
          <a:lstStyle/>
          <a:p>
            <a:pPr marL="0" indent="360363" algn="just">
              <a:lnSpc>
                <a:spcPct val="150000"/>
              </a:lnSpc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lnSpc>
                <a:spcPct val="150000"/>
              </a:lnSpc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10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6"/>
            <a:ext cx="7056784" cy="5184576"/>
          </a:xfrm>
        </p:spPr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Фразеологія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вельми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Вона покликана,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боку,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висловлювань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навести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як показав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підсумовуючи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сказане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 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боку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позначати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термінами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наприклад: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вільна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зона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мертва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струм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релігійного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світогляду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59632" y="18864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мовленні</a:t>
            </a:r>
            <a:endParaRPr lang="uk-UA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056784" cy="5937523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допомагають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послідовно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пов’язати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тексту:</a:t>
            </a:r>
          </a:p>
          <a:p>
            <a:pPr marL="0" indent="360363"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одного /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боку;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описаний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як показали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04664"/>
            <a:ext cx="6984776" cy="5721499"/>
          </a:xfrm>
        </p:spPr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фразеологізми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на: </a:t>
            </a:r>
          </a:p>
          <a:p>
            <a:pPr marL="0" indent="360363" algn="just">
              <a:buAutoNum type="arabicParenR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загальнонаукові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363" algn="just">
              <a:buAutoNum type="arabicParenR"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вузько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термінологічні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Загальнонаукові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обслуговують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узагальнені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Конденсують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думку,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абстрагованістю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образності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вживаються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межами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стилю,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кількісних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річ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річ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для себе.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5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04664"/>
            <a:ext cx="6984776" cy="6336704"/>
          </a:xfrm>
        </p:spPr>
        <p:txBody>
          <a:bodyPr>
            <a:normAutofit fontScale="85000" lnSpcReduction="10000"/>
          </a:bodyPr>
          <a:lstStyle/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загальнонаукової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наближається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експеримент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скласти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бібліографію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науково-популярних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текстах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фразеологізмів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фразеологізми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загальнонародної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синонімів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термінів-словосполучень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спрощуються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вузькоспеціальні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замінятись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описовими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зворотами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метафоричними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5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056784" cy="141277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4. </a:t>
            </a:r>
            <a:r>
              <a:rPr lang="en-US" b="1" dirty="0" err="1" smtClean="0">
                <a:solidFill>
                  <a:srgbClr val="0070C0"/>
                </a:solidFill>
              </a:rPr>
              <a:t>Джерела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української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фразеології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84784"/>
            <a:ext cx="6984776" cy="5087488"/>
          </a:xfrm>
        </p:spPr>
        <p:txBody>
          <a:bodyPr>
            <a:noAutofit/>
          </a:bodyPr>
          <a:lstStyle/>
          <a:p>
            <a:pPr marL="0" lvl="0" indent="360363" algn="just">
              <a:buFont typeface="+mj-lt"/>
              <a:buAutoNum type="arabicPeriod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Виробничо-професійні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вирази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набули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метафоричного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швах,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раз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одміряй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першу скрипку.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Вислови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античної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яблуко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розбрату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троянський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кінь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Переклади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виразів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видатних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Чиста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краса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чисте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(І.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Кант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8640"/>
            <a:ext cx="6984776" cy="6383632"/>
          </a:xfrm>
        </p:spPr>
        <p:txBody>
          <a:bodyPr>
            <a:noAutofit/>
          </a:bodyPr>
          <a:lstStyle/>
          <a:p>
            <a:pPr marL="0" lvl="0" indent="3603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Крилаті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вислови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письменників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Убий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не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здамся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(Леся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Хіба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ревуть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воли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ясла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повні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? (П.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Мирний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Переклади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крилатих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виразів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письменників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Дим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Вітчизни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нам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солодкий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приємний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(Гомер). Бути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не бути (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Шекспір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). Машина часу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Уельс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Медовий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(В. Вольтер).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Біблейські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Євангельські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повертатися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на круги своя;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Хома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невіруючий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блудний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берегти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зіницю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ока.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768752" cy="63408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24744"/>
            <a:ext cx="6984776" cy="5267817"/>
          </a:xfrm>
        </p:spPr>
        <p:txBody>
          <a:bodyPr>
            <a:normAutofit fontScale="70000" lnSpcReduction="20000"/>
          </a:bodyPr>
          <a:lstStyle/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сталих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трапляються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мовленні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вибрати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граматично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правильні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обґрунтувати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Актуальність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актуальність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обумовлена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приклад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приклад;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сумісництву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сумісництвом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ввести до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ввести у склад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ініціативі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степінь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дисертацій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членам ради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дисертацій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дивлячись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вам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низку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крилатих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висловів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часто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вживаються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усному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мовленні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56792"/>
            <a:ext cx="7056784" cy="4826535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Альфа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омега,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бувальцях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воду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ступі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замилювати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заморити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черв’яка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вдарити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руках, без царя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собаку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з’їсти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содом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гоморра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летіти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стрілою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носом,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ворона,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блудний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Америку, друг,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відрікся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царя Гороха,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крокодилячі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сльози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нести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хрест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прокрустове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ложе, пуп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суєта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суєт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фортуна,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умивати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яблуко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незгоди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912768" cy="1143000"/>
          </a:xfrm>
        </p:spPr>
        <p:txBody>
          <a:bodyPr>
            <a:noAutofit/>
          </a:bodyPr>
          <a:lstStyle/>
          <a:p>
            <a:pPr indent="360363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Виправити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помилки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виникли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час перекладу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сталих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термінологічних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сполучень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84784"/>
            <a:ext cx="7056784" cy="5184576"/>
          </a:xfrm>
        </p:spPr>
        <p:txBody>
          <a:bodyPr>
            <a:normAutofit fontScale="85000" lnSpcReduction="20000"/>
          </a:bodyPr>
          <a:lstStyle/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Сахарний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діабет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крупна рогата худоба, ведущий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вирізати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апендицит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діючий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бедрена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кістка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стволові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область загривка,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примінити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єдиних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домашні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тварини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репродуктивність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самок,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термоприбор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рівноплотність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оточуюче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ветеринарно-санітарні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міроприємства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згортання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позвонок,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шкіри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допустимі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енергозбереження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свиний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жир,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кислоти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128792" cy="1626013"/>
          </a:xfrm>
        </p:spPr>
        <p:txBody>
          <a:bodyPr>
            <a:noAutofit/>
          </a:bodyPr>
          <a:lstStyle/>
          <a:p>
            <a:pPr indent="360363"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Обрати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правильний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слововживання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сталих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зворотів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словником.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словами (на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скласти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71612"/>
            <a:ext cx="7128792" cy="5087207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Потерпіти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невдачу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невдачі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чиємусь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прикладові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наслідувати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чийсь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приклад,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гріха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таїти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так – де там,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вітаю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наступившим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роком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зичу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щасливого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Нового року;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щастя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Новому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роль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відігравати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кидатися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впадати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око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бути на виду – бути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видноті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попередити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запобігти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розповсюдженню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легким паром – доброго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помившись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6912768" cy="4525963"/>
          </a:xfrm>
        </p:spPr>
        <p:txBody>
          <a:bodyPr>
            <a:normAutofit/>
          </a:bodyPr>
          <a:lstStyle/>
          <a:p>
            <a:endParaRPr lang="ru-RU" sz="4800" dirty="0"/>
          </a:p>
          <a:p>
            <a:pPr marL="0" indent="360363" algn="ctr">
              <a:buNone/>
            </a:pPr>
            <a:r>
              <a:rPr lang="ru-RU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Фразеологія</a:t>
            </a:r>
            <a:r>
              <a:rPr lang="ru-RU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мовлення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2656"/>
            <a:ext cx="1800200" cy="1728192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8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  <p:pic>
        <p:nvPicPr>
          <p:cNvPr id="1026" name="Picture 2" descr="C:\Users\Администратор\Desktop\завантаженн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88640"/>
            <a:ext cx="1790700" cy="255270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завантаження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305300"/>
            <a:ext cx="1790700" cy="2552700"/>
          </a:xfrm>
          <a:prstGeom prst="rect">
            <a:avLst/>
          </a:prstGeom>
          <a:noFill/>
        </p:spPr>
      </p:pic>
      <p:pic>
        <p:nvPicPr>
          <p:cNvPr id="1028" name="Picture 4" descr="C:\Users\Администратор\Desktop\завантаження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32656"/>
            <a:ext cx="2000250" cy="2286000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esktop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4221088"/>
            <a:ext cx="1584176" cy="2455473"/>
          </a:xfrm>
          <a:prstGeom prst="rect">
            <a:avLst/>
          </a:prstGeom>
          <a:noFill/>
        </p:spPr>
      </p:pic>
      <p:pic>
        <p:nvPicPr>
          <p:cNvPr id="1030" name="Picture 6" descr="C:\Users\Администратор\Desktop\images (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152" y="436510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128792" cy="792088"/>
          </a:xfrm>
        </p:spPr>
        <p:txBody>
          <a:bodyPr>
            <a:noAutofit/>
          </a:bodyPr>
          <a:lstStyle/>
          <a:p>
            <a:pPr indent="360363"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Відредагувати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сталі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звороти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скориставшись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довідкою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08720"/>
            <a:ext cx="7056784" cy="5474607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Ведуча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відпала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у силу закону, у силу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у строгому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смислі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вступати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 силу,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завідуючий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відділом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залишаємо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за собою право,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смислу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завіряю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крайній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мірі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попереджати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хворобу,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служити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співпадіння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письмовій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протилежність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рахується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явна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помилка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як нами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відзначалось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Застерігаємо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право,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засвідчую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у точному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значенні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слова, на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закону,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противагу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через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принаймні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провідна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установа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бути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потреби,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набувати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чинності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сенсу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запобігти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хворобі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як ми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відзначили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збіг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; у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писемній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письмі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береться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, очевидна 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помилка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28792" cy="72008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самоперевірки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08720"/>
            <a:ext cx="6768752" cy="5217443"/>
          </a:xfrm>
        </p:spPr>
        <p:txBody>
          <a:bodyPr>
            <a:noAutofit/>
          </a:bodyPr>
          <a:lstStyle/>
          <a:p>
            <a:pPr marL="0" lvl="0" indent="360363" algn="just"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фразеологія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>
              <a:buAutoNum type="arabicPeriod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фразеологічних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363" algn="just"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Охарактеризувати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фразеологізмів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мовленні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фразеології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Font typeface="+mj-lt"/>
              <a:buAutoNum type="arabicParenR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"/>
            <a:ext cx="7704856" cy="47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uk-UA" sz="11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11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115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88640"/>
            <a:ext cx="1676814" cy="1596887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8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  <p:pic>
        <p:nvPicPr>
          <p:cNvPr id="5122" name="Picture 2" descr="C:\Users\Администратор\Desktop\завантаження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221088"/>
            <a:ext cx="1914525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857232"/>
            <a:ext cx="6984776" cy="5268931"/>
          </a:xfrm>
        </p:spPr>
        <p:txBody>
          <a:bodyPr>
            <a:noAutofit/>
          </a:bodyPr>
          <a:lstStyle/>
          <a:p>
            <a:pPr marL="0" lvl="1" indent="360363" algn="just">
              <a:buFont typeface="+mj-lt"/>
              <a:buAutoNum type="arabicPeriod"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фразеологічної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Font typeface="+mj-lt"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фразеологічних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Font typeface="+mj-lt"/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мовленні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Font typeface="+mj-lt"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фразеології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ru-RU" sz="4000" dirty="0"/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984776" cy="908720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836712"/>
            <a:ext cx="7128792" cy="5832648"/>
          </a:xfrm>
        </p:spPr>
        <p:txBody>
          <a:bodyPr>
            <a:noAutofit/>
          </a:bodyPr>
          <a:lstStyle/>
          <a:p>
            <a:pPr marL="0" indent="360363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Ботвина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Офіційно-діловий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К. : Артек, 1998.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Мацюк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2007.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Л.І. Культура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К.: ВЦ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2007.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Онуфрієнко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Г.С.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алгоритмічними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приписами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2-ге вид.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та доп. К. : 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л-ри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2009. 392 с.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Селігей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П.О.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2012.  № 4.  С. 18–28.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Семеног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О.М. Культура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К.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2010. 213 с.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Практикум. К. : ВЦ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2009.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Шевчук С.В.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К.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Алерта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2010.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Ярема С. На теми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2002. 44 с.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72816"/>
            <a:ext cx="7128792" cy="4824535"/>
          </a:xfrm>
        </p:spPr>
        <p:txBody>
          <a:bodyPr>
            <a:normAutofit lnSpcReduction="10000"/>
          </a:bodyPr>
          <a:lstStyle/>
          <a:p>
            <a:pPr marL="0" indent="360363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Фразеологія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(гр.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phrasis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зворот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науки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звороти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Фразеологічний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зворот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фразеологізм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більшої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роздільно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оформлених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відтворюваністю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цілісністю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стійкістю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лексичного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граматичної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31640" y="404664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360363" algn="just">
              <a:buFont typeface="+mj-lt"/>
              <a:buAutoNum type="arabicPeriod"/>
            </a:pP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фразеологічної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128792" cy="113813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056784" cy="5246043"/>
          </a:xfrm>
        </p:spPr>
        <p:txBody>
          <a:bodyPr>
            <a:normAutofit/>
          </a:bodyPr>
          <a:lstStyle/>
          <a:p>
            <a:pPr marL="0" lv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разеологічні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зрощення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семантично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неподільні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пекти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– „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почервоніти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”, собаку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з’їсти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– „набути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”;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87624" y="0"/>
            <a:ext cx="7128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360363" algn="ctr"/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фразеологічних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одиниць</a:t>
            </a:r>
            <a:endParaRPr lang="uk-UA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ctr"/>
            <a:endParaRPr lang="uk-UA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ctr"/>
            <a:endParaRPr lang="uk-UA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завантаженн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085184"/>
            <a:ext cx="2016224" cy="1256590"/>
          </a:xfrm>
          <a:prstGeom prst="rect">
            <a:avLst/>
          </a:prstGeom>
          <a:noFill/>
        </p:spPr>
      </p:pic>
      <p:pic>
        <p:nvPicPr>
          <p:cNvPr id="2052" name="Picture 4" descr="C:\Users\Администратор\Desktop\завантаження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509120"/>
            <a:ext cx="3312368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128792" cy="113813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056784" cy="6326163"/>
          </a:xfrm>
        </p:spPr>
        <p:txBody>
          <a:bodyPr>
            <a:normAutofit/>
          </a:bodyPr>
          <a:lstStyle/>
          <a:p>
            <a:pPr marL="0" lv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єдності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семантично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неподільні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цілісне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вмотивоване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прикусити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язика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– „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замовкнути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”, 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нюхати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пороху – „не бути в боях”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  <p:pic>
        <p:nvPicPr>
          <p:cNvPr id="3074" name="Picture 2" descr="C:\Users\Администратор\Desktop\завантаження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501008"/>
            <a:ext cx="2880320" cy="2664296"/>
          </a:xfrm>
          <a:prstGeom prst="rect">
            <a:avLst/>
          </a:prstGeom>
          <a:noFill/>
        </p:spPr>
      </p:pic>
      <p:pic>
        <p:nvPicPr>
          <p:cNvPr id="3075" name="Picture 3" descr="C:\Users\Администратор\Desktop\завантаження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3717032"/>
            <a:ext cx="1695450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128792" cy="113813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32656"/>
            <a:ext cx="7056784" cy="6182147"/>
          </a:xfrm>
        </p:spPr>
        <p:txBody>
          <a:bodyPr>
            <a:normAutofit/>
          </a:bodyPr>
          <a:lstStyle/>
          <a:p>
            <a:pPr marL="0" lv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семантично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неподільні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звороти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стрижневе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слово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фразеологізму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вовком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відлюдді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дивитися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вовком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вороже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  <p:pic>
        <p:nvPicPr>
          <p:cNvPr id="4098" name="Picture 2" descr="C:\Users\Администратор\Desktop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1418" y="4221088"/>
            <a:ext cx="2792950" cy="2088232"/>
          </a:xfrm>
          <a:prstGeom prst="rect">
            <a:avLst/>
          </a:prstGeom>
          <a:noFill/>
        </p:spPr>
      </p:pic>
      <p:pic>
        <p:nvPicPr>
          <p:cNvPr id="4099" name="Picture 3" descr="C:\Users\Администратор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293096"/>
            <a:ext cx="3052210" cy="2031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57166"/>
            <a:ext cx="7128792" cy="6073459"/>
          </a:xfrm>
        </p:spPr>
        <p:txBody>
          <a:bodyPr>
            <a:normAutofit fontScale="92500" lnSpcReduction="10000"/>
          </a:bodyPr>
          <a:lstStyle/>
          <a:p>
            <a:pPr marL="0" lvl="1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Нейтральні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міжстильові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звороти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вживаються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стилях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всякому (кожному)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сидіти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склавши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руки,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відігравати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роль, один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одним.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036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Книжні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фразеологізми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офіційно-ділового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публіцистичного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художньому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вгієві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стайні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мертва точка,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посіяти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іскру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заснути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вічним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сном,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вогнище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indent="360363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книжні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звороти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оповідна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записка,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договірні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послів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променева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хвороба, формальна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логіка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космічний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корабель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pic>
        <p:nvPicPr>
          <p:cNvPr id="6" name="Picture 2" descr="C:\Users\Администратор\Desktop\1440559025_w640_h640_saharnaya-kartinka-vyshiva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2201" cy="6858000"/>
          </a:xfrm>
          <a:prstGeom prst="rect">
            <a:avLst/>
          </a:prstGeom>
          <a:noFill/>
        </p:spPr>
      </p:pic>
      <p:pic>
        <p:nvPicPr>
          <p:cNvPr id="7" name="Picture 3" descr="C:\Users\Администратор\Desktop\1440559025_w640_h640_saharnaya-kartinka-vyshivanki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0"/>
            <a:ext cx="7555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1598</Words>
  <Application>Microsoft Office PowerPoint</Application>
  <PresentationFormat>Экран (4:3)</PresentationFormat>
  <Paragraphs>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Питання для повторення </vt:lpstr>
      <vt:lpstr>Слайд 2</vt:lpstr>
      <vt:lpstr>План </vt:lpstr>
      <vt:lpstr>Література</vt:lpstr>
      <vt:lpstr>Слайд 5</vt:lpstr>
      <vt:lpstr> </vt:lpstr>
      <vt:lpstr> </vt:lpstr>
      <vt:lpstr> </vt:lpstr>
      <vt:lpstr>Слайд 9</vt:lpstr>
      <vt:lpstr>Слайд 10</vt:lpstr>
      <vt:lpstr>Слайд 11</vt:lpstr>
      <vt:lpstr>Слайд 12</vt:lpstr>
      <vt:lpstr>Слайд 13</vt:lpstr>
      <vt:lpstr>4. Джерела української фразеології</vt:lpstr>
      <vt:lpstr>Слайд 15</vt:lpstr>
      <vt:lpstr>Практичні завдання</vt:lpstr>
      <vt:lpstr>   Завдання 2. Пояснити низку крилатих висловів, що часто вживаються в усному науковому мовленні.</vt:lpstr>
      <vt:lpstr>   Завдання 3. Виправити помилки, які виникли під час перекладу сталих термінологічних сполучень.</vt:lpstr>
      <vt:lpstr>Завдання 4. Обрати правильний варіант слововживання сталих зворотів мови. Перевірити за словником. Зі словами (на вибір) скласти п’ять речень.</vt:lpstr>
      <vt:lpstr>Завдання 5. Відредагувати сталі звороти наукового мовлення, скориставшись довідкою.</vt:lpstr>
      <vt:lpstr>Запитання для самоперевірки</vt:lpstr>
      <vt:lpstr>Слайд 22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Администратор</cp:lastModifiedBy>
  <cp:revision>77</cp:revision>
  <dcterms:created xsi:type="dcterms:W3CDTF">2021-09-24T20:03:13Z</dcterms:created>
  <dcterms:modified xsi:type="dcterms:W3CDTF">2024-02-13T09:19:37Z</dcterms:modified>
</cp:coreProperties>
</file>